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91" r:id="rId3"/>
    <p:sldId id="283" r:id="rId4"/>
    <p:sldId id="284" r:id="rId5"/>
    <p:sldId id="292" r:id="rId6"/>
    <p:sldId id="285" r:id="rId7"/>
    <p:sldId id="286" r:id="rId8"/>
    <p:sldId id="287" r:id="rId9"/>
    <p:sldId id="288" r:id="rId10"/>
    <p:sldId id="290" r:id="rId11"/>
    <p:sldId id="258" r:id="rId12"/>
    <p:sldId id="294" r:id="rId13"/>
    <p:sldId id="282" r:id="rId14"/>
    <p:sldId id="293" r:id="rId15"/>
    <p:sldId id="273" r:id="rId16"/>
    <p:sldId id="268" r:id="rId17"/>
    <p:sldId id="281" r:id="rId18"/>
    <p:sldId id="280" r:id="rId19"/>
    <p:sldId id="270" r:id="rId20"/>
    <p:sldId id="25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E5"/>
    <a:srgbClr val="5F3466"/>
    <a:srgbClr val="64E8F6"/>
    <a:srgbClr val="BAF5FB"/>
    <a:srgbClr val="9E59AA"/>
    <a:srgbClr val="E3C3E9"/>
    <a:srgbClr val="B1A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3C795-5845-43AF-A5A0-F7E6F17D7417}" v="557" dt="2022-03-25T08:53:21.913"/>
    <p1510:client id="{4AA5CE0C-8464-4DA5-803C-FF594C0CB2CD}" v="67" dt="2022-03-24T21:01:30.934"/>
    <p1510:client id="{7055F4AC-2BEF-4E78-ADF5-B3461212192D}" v="80" dt="2022-03-25T08:52:51.916"/>
    <p1510:client id="{AFDD2A8C-50F9-0548-A341-25B751FB7125}" v="1803" dt="2022-03-24T23:18:00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E575E-C9A3-45BE-8BA6-997332C807F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12C48-6ED0-473B-828E-834B8553AF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83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ADRIAN AFTER FIXING HIS PPT: TO BE DELEGATED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3416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7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18ca45c72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18ca45c72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8ca45c72_2_15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18ca45c72_2_15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67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8ca45c72_2_15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18ca45c72_2_15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18ca45c72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18ca45c72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5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C48-6ED0-473B-828E-834B8553AF0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40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C48-6ED0-473B-828E-834B8553AF0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549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C48-6ED0-473B-828E-834B8553AF0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5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C48-6ED0-473B-828E-834B8553AF0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42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C48-6ED0-473B-828E-834B8553AF0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429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DD139-07A8-4119-A4AC-0DC2E8643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37B120-F4DE-4762-A5F2-B2F9B31B9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027C58-C764-46E2-BACC-D0112786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6BD77E-69D1-40EE-8136-186B2324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B9CC-2C8C-4BF8-B7BC-98367C90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43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D9F65-EB5C-468E-9523-5D1E6434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5B05140-4CDF-4B8A-B5A2-4BBC9AACD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BEA182-8FF4-40CE-BCB9-2E0E283F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092C3-69D8-4450-8D66-AA65A955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F37A6C-95AB-4187-9C56-AB1D933A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6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DE4E254-5543-4FCC-80FF-9F86C109D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4C8367-CFDC-40B3-9469-C13C3DC7C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FF377C-5190-42FC-B937-6D6B9070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A09A3-6C64-4E6D-92A0-F5E526C2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520043-C406-4B1C-90EA-4E70A87C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5796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950967" y="2239560"/>
            <a:ext cx="5992400" cy="18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5333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4086136"/>
            <a:ext cx="32368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68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0967" y="2636067"/>
            <a:ext cx="5143200" cy="1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50967" y="4341467"/>
            <a:ext cx="3664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212200" y="1504501"/>
            <a:ext cx="1378400" cy="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8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07957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951000" y="1579816"/>
            <a:ext cx="10290000" cy="4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533"/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065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763959" y="3750767"/>
            <a:ext cx="37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6698841" y="3750767"/>
            <a:ext cx="37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763959" y="4310800"/>
            <a:ext cx="3729200" cy="1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6700841" y="4310792"/>
            <a:ext cx="3725200" cy="1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3285448" y="2487168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8217616" y="2480568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76613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51000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79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50967" y="1175967"/>
            <a:ext cx="5145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950967" y="2593828"/>
            <a:ext cx="5127200" cy="34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465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1587600" y="-1079400"/>
            <a:ext cx="9016800" cy="901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850800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988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625633" y="2630591"/>
            <a:ext cx="5630400" cy="13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557300" y="4333419"/>
            <a:ext cx="36836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2" hasCustomPrompt="1"/>
          </p:nvPr>
        </p:nvSpPr>
        <p:spPr>
          <a:xfrm>
            <a:off x="9613205" y="1524000"/>
            <a:ext cx="13776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5332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A0ED31-6112-4D04-A23F-91282C1B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EDD34-124C-408F-A2E5-A548A341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0A73D5-7A1A-41A1-AC38-59C01225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FFD49A-BF44-4DDD-A218-47F8D581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3F65FC-ABEA-4CDE-9968-F505C6E0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218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3517367" y="4498848"/>
            <a:ext cx="5145200" cy="1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779767" y="1787092"/>
            <a:ext cx="6652400" cy="25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232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2109488" y="1168433"/>
            <a:ext cx="7976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2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2109488" y="2560567"/>
            <a:ext cx="7795200" cy="9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845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353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 &amp; two columns 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767833" y="5538752"/>
            <a:ext cx="3389200" cy="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7034791" y="5538752"/>
            <a:ext cx="3389200" cy="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1767840" y="4974881"/>
            <a:ext cx="3389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7034784" y="4974881"/>
            <a:ext cx="3389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1767833" y="1733567"/>
            <a:ext cx="338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7034800" y="1733565"/>
            <a:ext cx="33892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0054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picture">
  <p:cSld name="Title, text &amp; pictur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946167" y="1547187"/>
            <a:ext cx="4572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950967" y="4057633"/>
            <a:ext cx="45720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566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3">
  <p:cSld name="Title &amp; two columns 3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963500" y="597408"/>
            <a:ext cx="51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698833" y="2232063"/>
            <a:ext cx="4542000" cy="40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2"/>
          </p:nvPr>
        </p:nvSpPr>
        <p:spPr>
          <a:xfrm>
            <a:off x="950967" y="2232063"/>
            <a:ext cx="4542000" cy="40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963500" y="1914300"/>
            <a:ext cx="21432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4"/>
          </p:nvPr>
        </p:nvSpPr>
        <p:spPr>
          <a:xfrm>
            <a:off x="6695067" y="1916680"/>
            <a:ext cx="2143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031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4">
  <p:cSld name="Title &amp; two columns 4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5867" y="592333"/>
            <a:ext cx="51452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6096008" y="2959899"/>
            <a:ext cx="5145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6096008" y="4775333"/>
            <a:ext cx="51452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3"/>
          </p:nvPr>
        </p:nvSpPr>
        <p:spPr>
          <a:xfrm>
            <a:off x="6096008" y="2399067"/>
            <a:ext cx="5145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4"/>
          </p:nvPr>
        </p:nvSpPr>
        <p:spPr>
          <a:xfrm>
            <a:off x="6096008" y="4214501"/>
            <a:ext cx="5145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243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Title &amp;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950608" y="3755136"/>
            <a:ext cx="31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4516659" y="3755136"/>
            <a:ext cx="31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8082192" y="3755136"/>
            <a:ext cx="31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951408" y="4306931"/>
            <a:ext cx="3157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4517659" y="4306931"/>
            <a:ext cx="3157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8081992" y="4306931"/>
            <a:ext cx="31576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2176631" y="2506969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9309636" y="2504952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5742664" y="2506969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63731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Title &amp; three columns 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951000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963168" y="1706880"/>
            <a:ext cx="10290000" cy="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937867" y="5462016"/>
            <a:ext cx="3072400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4558059" y="5462016"/>
            <a:ext cx="3072400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4"/>
          </p:nvPr>
        </p:nvSpPr>
        <p:spPr>
          <a:xfrm>
            <a:off x="8178233" y="5462016"/>
            <a:ext cx="3072400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235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Title &amp; four columns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945983" y="3749587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3637916" y="3749587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6341033" y="3749587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9038900" y="3749587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946983" y="4301315"/>
            <a:ext cx="21944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3638916" y="4301315"/>
            <a:ext cx="21944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6342033" y="4301315"/>
            <a:ext cx="21944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9039900" y="4301315"/>
            <a:ext cx="21944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9" hasCustomPrompt="1"/>
          </p:nvPr>
        </p:nvSpPr>
        <p:spPr>
          <a:xfrm>
            <a:off x="1697173" y="2485376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13" hasCustomPrompt="1"/>
          </p:nvPr>
        </p:nvSpPr>
        <p:spPr>
          <a:xfrm>
            <a:off x="7092245" y="2483357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14" hasCustomPrompt="1"/>
          </p:nvPr>
        </p:nvSpPr>
        <p:spPr>
          <a:xfrm>
            <a:off x="4395707" y="2485376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15" hasCustomPrompt="1"/>
          </p:nvPr>
        </p:nvSpPr>
        <p:spPr>
          <a:xfrm>
            <a:off x="9788777" y="2483357"/>
            <a:ext cx="70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6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958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A1085-A877-4FEF-9D31-7D76C2051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A8B13-2F81-4616-9AC6-9FE20EB8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C9F0C7-2267-4395-BA9E-1C003E7E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89A4BF-1BF2-4735-A4F0-1DB3C470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D74AEA-590C-434A-BC33-1225C8A3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2141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Title &amp; four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951000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323591" y="2353600"/>
            <a:ext cx="3772400" cy="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638520" y="2372029"/>
            <a:ext cx="317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2638520" y="2909933"/>
            <a:ext cx="317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7468557" y="2353600"/>
            <a:ext cx="3772400" cy="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7783487" y="2372029"/>
            <a:ext cx="3169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7783487" y="2909929"/>
            <a:ext cx="3169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2326757" y="4207923"/>
            <a:ext cx="3772400" cy="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2641687" y="4216808"/>
            <a:ext cx="317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2641687" y="4754709"/>
            <a:ext cx="317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7471724" y="4207923"/>
            <a:ext cx="3772400" cy="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7786147" y="4216811"/>
            <a:ext cx="3169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7786147" y="4754711"/>
            <a:ext cx="31696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463040" y="2458748"/>
            <a:ext cx="7680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6608064" y="2465348"/>
            <a:ext cx="7680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463040" y="4311932"/>
            <a:ext cx="7680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6608064" y="4311932"/>
            <a:ext cx="7680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4267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6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22792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3">
  <p:cSld name="Title &amp; four columns 3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950967" y="597408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1316" y="3949984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2"/>
          </p:nvPr>
        </p:nvSpPr>
        <p:spPr>
          <a:xfrm>
            <a:off x="3644469" y="3949984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6347592" y="3949984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9044233" y="3949984"/>
            <a:ext cx="219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5"/>
          </p:nvPr>
        </p:nvSpPr>
        <p:spPr>
          <a:xfrm>
            <a:off x="952316" y="4508329"/>
            <a:ext cx="2194400" cy="1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3645469" y="4508329"/>
            <a:ext cx="2194400" cy="1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7"/>
          </p:nvPr>
        </p:nvSpPr>
        <p:spPr>
          <a:xfrm>
            <a:off x="6348592" y="4508329"/>
            <a:ext cx="2194400" cy="1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9045233" y="4508329"/>
            <a:ext cx="2194400" cy="1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462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Title &amp; six columns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529800" y="597408"/>
            <a:ext cx="713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1616567" y="4692169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2"/>
          </p:nvPr>
        </p:nvSpPr>
        <p:spPr>
          <a:xfrm>
            <a:off x="5000139" y="4692165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3"/>
          </p:nvPr>
        </p:nvSpPr>
        <p:spPr>
          <a:xfrm>
            <a:off x="8383433" y="4692165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4"/>
          </p:nvPr>
        </p:nvSpPr>
        <p:spPr>
          <a:xfrm>
            <a:off x="1616567" y="2322200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5"/>
          </p:nvPr>
        </p:nvSpPr>
        <p:spPr>
          <a:xfrm>
            <a:off x="5000000" y="2322200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6"/>
          </p:nvPr>
        </p:nvSpPr>
        <p:spPr>
          <a:xfrm>
            <a:off x="8383433" y="2322200"/>
            <a:ext cx="2192000" cy="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7"/>
          </p:nvPr>
        </p:nvSpPr>
        <p:spPr>
          <a:xfrm>
            <a:off x="1617133" y="2886564"/>
            <a:ext cx="2191200" cy="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8"/>
          </p:nvPr>
        </p:nvSpPr>
        <p:spPr>
          <a:xfrm>
            <a:off x="5000693" y="2886567"/>
            <a:ext cx="21912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9"/>
          </p:nvPr>
        </p:nvSpPr>
        <p:spPr>
          <a:xfrm>
            <a:off x="8383988" y="2886567"/>
            <a:ext cx="2190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3"/>
          </p:nvPr>
        </p:nvSpPr>
        <p:spPr>
          <a:xfrm>
            <a:off x="1617121" y="5251600"/>
            <a:ext cx="21912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4"/>
          </p:nvPr>
        </p:nvSpPr>
        <p:spPr>
          <a:xfrm>
            <a:off x="5000693" y="5251596"/>
            <a:ext cx="21912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5"/>
          </p:nvPr>
        </p:nvSpPr>
        <p:spPr>
          <a:xfrm>
            <a:off x="8383988" y="5251596"/>
            <a:ext cx="2190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753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950967" y="2051600"/>
            <a:ext cx="5145200" cy="13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952900" y="3605287"/>
            <a:ext cx="4712000" cy="1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582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 hasCustomPrompt="1"/>
          </p:nvPr>
        </p:nvSpPr>
        <p:spPr>
          <a:xfrm>
            <a:off x="951000" y="2021877"/>
            <a:ext cx="102900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2906000" y="4132123"/>
            <a:ext cx="63800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348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Three big numbers 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 hasCustomPrompt="1"/>
          </p:nvPr>
        </p:nvSpPr>
        <p:spPr>
          <a:xfrm>
            <a:off x="2047704" y="719333"/>
            <a:ext cx="80968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2047496" y="1778561"/>
            <a:ext cx="8096800" cy="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2" hasCustomPrompt="1"/>
          </p:nvPr>
        </p:nvSpPr>
        <p:spPr>
          <a:xfrm>
            <a:off x="2047704" y="2661119"/>
            <a:ext cx="80968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3"/>
          </p:nvPr>
        </p:nvSpPr>
        <p:spPr>
          <a:xfrm>
            <a:off x="2047496" y="3713744"/>
            <a:ext cx="8096800" cy="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 hasCustomPrompt="1"/>
          </p:nvPr>
        </p:nvSpPr>
        <p:spPr>
          <a:xfrm>
            <a:off x="2047563" y="4556071"/>
            <a:ext cx="80968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5"/>
          </p:nvPr>
        </p:nvSpPr>
        <p:spPr>
          <a:xfrm>
            <a:off x="2047496" y="5602093"/>
            <a:ext cx="8096800" cy="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4167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1_Three big numbers 2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 hasCustomPrompt="1"/>
          </p:nvPr>
        </p:nvSpPr>
        <p:spPr>
          <a:xfrm>
            <a:off x="938433" y="698769"/>
            <a:ext cx="60140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4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938433" y="1709071"/>
            <a:ext cx="601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2" hasCustomPrompt="1"/>
          </p:nvPr>
        </p:nvSpPr>
        <p:spPr>
          <a:xfrm>
            <a:off x="938433" y="2640555"/>
            <a:ext cx="60140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4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3"/>
          </p:nvPr>
        </p:nvSpPr>
        <p:spPr>
          <a:xfrm>
            <a:off x="938433" y="3650853"/>
            <a:ext cx="601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 idx="4" hasCustomPrompt="1"/>
          </p:nvPr>
        </p:nvSpPr>
        <p:spPr>
          <a:xfrm>
            <a:off x="938433" y="4535505"/>
            <a:ext cx="60140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4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5"/>
          </p:nvPr>
        </p:nvSpPr>
        <p:spPr>
          <a:xfrm>
            <a:off x="938433" y="5545804"/>
            <a:ext cx="6014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789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952900" y="1374067"/>
            <a:ext cx="5145200" cy="13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952900" y="3261032"/>
            <a:ext cx="5145200" cy="2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434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7299867" y="2944700"/>
            <a:ext cx="3709600" cy="1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7900900" y="5022333"/>
            <a:ext cx="33400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67">
                <a:solidFill>
                  <a:schemeClr val="accent2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10029100" y="1516900"/>
            <a:ext cx="864400" cy="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8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697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Picture">
  <p:cSld name="Background Pictur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950967" y="2013200"/>
            <a:ext cx="4082400" cy="2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97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335AC-663A-4ED6-BB9E-01016340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45ED9-D590-4B19-A7C4-31F4C569F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F18C41-4D10-4B9F-839C-4976D17E8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7165DF-A68F-4068-A36D-E206A43A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9447F0-AC26-4A28-BECA-18A7DAEE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8057DB-2DAD-42FD-9EB8-D4FDA400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815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950919" y="1675300"/>
            <a:ext cx="36612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948867" y="3084471"/>
            <a:ext cx="36612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53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One column text 5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7582833" y="2243333"/>
            <a:ext cx="365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7582833" y="3084577"/>
            <a:ext cx="3658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43693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6">
  <p:cSld name="One column text 6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950917" y="2245200"/>
            <a:ext cx="365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948867" y="3084572"/>
            <a:ext cx="3659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3884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5380600" y="597400"/>
            <a:ext cx="586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5561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9965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461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960533" y="719333"/>
            <a:ext cx="5145200" cy="9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8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1"/>
          </p:nvPr>
        </p:nvSpPr>
        <p:spPr>
          <a:xfrm>
            <a:off x="960533" y="2477687"/>
            <a:ext cx="3906400" cy="1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5"/>
          <p:cNvSpPr txBox="1"/>
          <p:nvPr/>
        </p:nvSpPr>
        <p:spPr>
          <a:xfrm>
            <a:off x="960533" y="4476067"/>
            <a:ext cx="4000000" cy="1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</a:t>
            </a:r>
            <a:r>
              <a:rPr lang="en" sz="1467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467" b="1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sz="1467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64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FCEEC-37BC-4AE8-A730-30F7C528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51FF0-BE5A-44E3-9E88-52EC7D00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5C93E9-E798-44BE-AC9D-9ADE9038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88121-1DC8-493F-982B-C1B53145F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724526-FAC7-469C-80EB-13C664C60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EFA2D3-47B7-4FD3-AAFE-4B399BFE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C81583-4ED0-4D6F-8637-18FCF33C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235809-864D-43BA-88B4-E3A6412B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560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EAF5D-AD87-480F-9250-2224D4C1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DC0643-1A55-4541-A261-5726BA18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837070-4800-4A04-AE5C-6E1A4B31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F8F0A-36B8-42E0-9133-A35348E4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06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6B5BED-43E2-48C3-84F5-70937596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AF44A6-F67B-4AE5-AFDA-3394FB3E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111EB0-F984-4526-84E8-C82AD2E4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730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C7ABC-7934-41DF-9424-D01FDD46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9184A8-A0A3-4C67-8EA5-B2EA9CA3F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AD8747-DFB8-4323-85C5-57AE99AC5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EE7E13-BB0C-49D9-9396-8F53F8BE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94AB38-828D-456A-B344-3913E7B3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E8565-DC65-4D57-95C4-CF86FF9F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563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0911C-BDA1-4763-B8F9-1E2AD2F4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F8F66-EDEB-48B1-88C6-E066618F9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CFBD45-28F6-4C5B-BA93-DCFC44CC3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A00F77-C752-4A7A-8F02-8F2FDB76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BC9EE7-93ED-4D37-87EF-09EEB93B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89AD4-8C09-4EAF-B5F6-6D5CE5A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1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AD4169-4167-4EBA-B6EA-627863EF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CEE3F3-6617-4A16-A365-546B33D21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30EB11-0642-4C15-8BC0-EAFF45A0A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2520-C560-4D4B-89AC-C59AF6624AEC}" type="datetimeFigureOut">
              <a:rPr lang="de-CH" smtClean="0"/>
              <a:t>25.03.2022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0B78B9-53EC-4B05-9B67-FAFD61229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C63889-5C2D-4183-BB52-488C9603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FF186-AEE8-4CFA-8C88-3D7B242A64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12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29394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8.mp4"/><Relationship Id="rId7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0.mp4"/><Relationship Id="rId7" Type="http://schemas.openxmlformats.org/officeDocument/2006/relationships/image" Target="../media/image1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C0E1F6-1D05-467D-9F50-2300C508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88" y="563250"/>
            <a:ext cx="6268825" cy="470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30;p55">
            <a:extLst>
              <a:ext uri="{FF2B5EF4-FFF2-40B4-BE49-F238E27FC236}">
                <a16:creationId xmlns:a16="http://schemas.microsoft.com/office/drawing/2014/main" id="{8F550FA2-290A-4C31-B6AA-9CA37062A895}"/>
              </a:ext>
            </a:extLst>
          </p:cNvPr>
          <p:cNvSpPr txBox="1">
            <a:spLocks/>
          </p:cNvSpPr>
          <p:nvPr/>
        </p:nvSpPr>
        <p:spPr>
          <a:xfrm>
            <a:off x="1113400" y="5563247"/>
            <a:ext cx="9965200" cy="5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CH" sz="5400" b="1" kern="0" dirty="0">
                <a:solidFill>
                  <a:schemeClr val="bg2"/>
                </a:solidFill>
                <a:latin typeface="Montserrat ExtraBold"/>
                <a:ea typeface="Roboto"/>
              </a:rPr>
              <a:t>POWER TO THE PLAYERS</a:t>
            </a:r>
          </a:p>
        </p:txBody>
      </p:sp>
    </p:spTree>
    <p:extLst>
      <p:ext uri="{BB962C8B-B14F-4D97-AF65-F5344CB8AC3E}">
        <p14:creationId xmlns:p14="http://schemas.microsoft.com/office/powerpoint/2010/main" val="159672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88C875-BECE-BE40-8319-CF11AF384310}"/>
              </a:ext>
            </a:extLst>
          </p:cNvPr>
          <p:cNvSpPr/>
          <p:nvPr/>
        </p:nvSpPr>
        <p:spPr>
          <a:xfrm>
            <a:off x="887875" y="549000"/>
            <a:ext cx="2880000" cy="2880000"/>
          </a:xfrm>
          <a:prstGeom prst="roundRect">
            <a:avLst>
              <a:gd name="adj" fmla="val 83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Group Chat Support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8FF185-B9E4-5246-8895-561F8F59752A}"/>
              </a:ext>
            </a:extLst>
          </p:cNvPr>
          <p:cNvSpPr/>
          <p:nvPr/>
        </p:nvSpPr>
        <p:spPr>
          <a:xfrm>
            <a:off x="6935875" y="5061377"/>
            <a:ext cx="1368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>
                <a:solidFill>
                  <a:schemeClr val="tx1"/>
                </a:solidFill>
              </a:rPr>
              <a:t>Localization Support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2AE459-FB7A-A643-897D-B5688A255241}"/>
              </a:ext>
            </a:extLst>
          </p:cNvPr>
          <p:cNvSpPr/>
          <p:nvPr/>
        </p:nvSpPr>
        <p:spPr>
          <a:xfrm>
            <a:off x="2399875" y="3552692"/>
            <a:ext cx="1368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Player Education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A41ACC-2F1A-AB4A-8E23-3342B7822354}"/>
              </a:ext>
            </a:extLst>
          </p:cNvPr>
          <p:cNvSpPr/>
          <p:nvPr/>
        </p:nvSpPr>
        <p:spPr>
          <a:xfrm>
            <a:off x="8447875" y="3552692"/>
            <a:ext cx="2880000" cy="2880000"/>
          </a:xfrm>
          <a:prstGeom prst="roundRect">
            <a:avLst>
              <a:gd name="adj" fmla="val 6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Analysis of </a:t>
            </a:r>
          </a:p>
          <a:p>
            <a:pPr algn="ctr"/>
            <a:r>
              <a:rPr lang="en-DE">
                <a:solidFill>
                  <a:sysClr val="windowText" lastClr="000000"/>
                </a:solidFill>
              </a:rPr>
              <a:t>In-Game Performance </a:t>
            </a:r>
          </a:p>
          <a:p>
            <a:pPr algn="ctr"/>
            <a:r>
              <a:rPr lang="en-DE">
                <a:solidFill>
                  <a:sysClr val="windowText" lastClr="000000"/>
                </a:solidFill>
              </a:rPr>
              <a:t>on Behavior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4682FF-0655-E149-AA20-C7631A378642}"/>
              </a:ext>
            </a:extLst>
          </p:cNvPr>
          <p:cNvSpPr/>
          <p:nvPr/>
        </p:nvSpPr>
        <p:spPr>
          <a:xfrm>
            <a:off x="887875" y="3552692"/>
            <a:ext cx="1368000" cy="28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Web API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F2784-0B0F-AE4A-A1F0-AE0981D2FEC6}"/>
              </a:ext>
            </a:extLst>
          </p:cNvPr>
          <p:cNvSpPr/>
          <p:nvPr/>
        </p:nvSpPr>
        <p:spPr>
          <a:xfrm>
            <a:off x="6935875" y="549000"/>
            <a:ext cx="2880000" cy="2880000"/>
          </a:xfrm>
          <a:prstGeom prst="roundRect">
            <a:avLst>
              <a:gd name="adj" fmla="val 746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Reduce Cyber Bullying &amp; Harrassment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F3DD20-DB4B-7A4E-97A0-ED05808814D7}"/>
              </a:ext>
            </a:extLst>
          </p:cNvPr>
          <p:cNvSpPr/>
          <p:nvPr/>
        </p:nvSpPr>
        <p:spPr>
          <a:xfrm>
            <a:off x="3926959" y="2061000"/>
            <a:ext cx="2880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Punishment </a:t>
            </a:r>
          </a:p>
          <a:p>
            <a:pPr algn="ctr"/>
            <a:r>
              <a:rPr lang="en-DE">
                <a:solidFill>
                  <a:sysClr val="windowText" lastClr="000000"/>
                </a:solidFill>
              </a:rPr>
              <a:t>for bad behavior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C972FC-2CAF-4943-8A41-FE6089042C92}"/>
              </a:ext>
            </a:extLst>
          </p:cNvPr>
          <p:cNvSpPr/>
          <p:nvPr/>
        </p:nvSpPr>
        <p:spPr>
          <a:xfrm>
            <a:off x="3911875" y="549000"/>
            <a:ext cx="2880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Positive Reinforcement for Improved Behavior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D5D3A6-AFC7-9A4F-B4D6-F7643343011A}"/>
              </a:ext>
            </a:extLst>
          </p:cNvPr>
          <p:cNvSpPr/>
          <p:nvPr/>
        </p:nvSpPr>
        <p:spPr>
          <a:xfrm>
            <a:off x="2399875" y="5061377"/>
            <a:ext cx="4392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Context-aware </a:t>
            </a:r>
          </a:p>
          <a:p>
            <a:pPr algn="ctr"/>
            <a:r>
              <a:rPr lang="en-DE">
                <a:solidFill>
                  <a:sysClr val="windowText" lastClr="000000"/>
                </a:solidFill>
              </a:rPr>
              <a:t>player support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B94BF7-0D66-D94B-B0EE-79FCE4A62881}"/>
              </a:ext>
            </a:extLst>
          </p:cNvPr>
          <p:cNvSpPr/>
          <p:nvPr/>
        </p:nvSpPr>
        <p:spPr>
          <a:xfrm>
            <a:off x="3911875" y="3552692"/>
            <a:ext cx="4392000" cy="13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ysClr val="windowText" lastClr="000000"/>
                </a:solidFill>
              </a:rPr>
              <a:t>SDK for Integration in Games</a:t>
            </a: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D77E08-F5F4-8849-BF4F-8B1834F81204}"/>
              </a:ext>
            </a:extLst>
          </p:cNvPr>
          <p:cNvSpPr/>
          <p:nvPr/>
        </p:nvSpPr>
        <p:spPr>
          <a:xfrm>
            <a:off x="9959875" y="549000"/>
            <a:ext cx="1368000" cy="288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>
                <a:solidFill>
                  <a:sysClr val="windowText" lastClr="000000"/>
                </a:solidFill>
              </a:rPr>
              <a:t>Continuous Machine Learning</a:t>
            </a:r>
          </a:p>
          <a:p>
            <a:pPr algn="ctr"/>
            <a:endParaRPr lang="en-DE" sz="1600">
              <a:solidFill>
                <a:sysClr val="windowText" lastClr="000000"/>
              </a:solidFill>
            </a:endParaRPr>
          </a:p>
          <a:p>
            <a:pPr algn="ctr"/>
            <a:endParaRPr lang="en-DE" sz="1600">
              <a:solidFill>
                <a:sysClr val="windowText" lastClr="000000"/>
              </a:solidFill>
            </a:endParaRPr>
          </a:p>
          <a:p>
            <a:pPr algn="ctr"/>
            <a:endParaRPr lang="en-DE" sz="1600">
              <a:solidFill>
                <a:sysClr val="windowText" lastClr="000000"/>
              </a:solidFill>
            </a:endParaRPr>
          </a:p>
        </p:txBody>
      </p:sp>
      <p:pic>
        <p:nvPicPr>
          <p:cNvPr id="28" name="Graphic 27" descr="Users with solid fill">
            <a:extLst>
              <a:ext uri="{FF2B5EF4-FFF2-40B4-BE49-F238E27FC236}">
                <a16:creationId xmlns:a16="http://schemas.microsoft.com/office/drawing/2014/main" id="{91734050-1F85-6B47-8EB3-4408AAF6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9290" y="1989000"/>
            <a:ext cx="777170" cy="777170"/>
          </a:xfrm>
          <a:prstGeom prst="rect">
            <a:avLst/>
          </a:prstGeom>
        </p:spPr>
      </p:pic>
      <p:pic>
        <p:nvPicPr>
          <p:cNvPr id="30" name="Graphic 29" descr="World with solid fill">
            <a:extLst>
              <a:ext uri="{FF2B5EF4-FFF2-40B4-BE49-F238E27FC236}">
                <a16:creationId xmlns:a16="http://schemas.microsoft.com/office/drawing/2014/main" id="{CBA30656-6D0D-FB47-8F5A-CF6E1D8D6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2119" y="5061377"/>
            <a:ext cx="605308" cy="605308"/>
          </a:xfrm>
          <a:prstGeom prst="rect">
            <a:avLst/>
          </a:prstGeom>
        </p:spPr>
      </p:pic>
      <p:pic>
        <p:nvPicPr>
          <p:cNvPr id="32" name="Graphic 31" descr="Packing Box Open with solid fill">
            <a:extLst>
              <a:ext uri="{FF2B5EF4-FFF2-40B4-BE49-F238E27FC236}">
                <a16:creationId xmlns:a16="http://schemas.microsoft.com/office/drawing/2014/main" id="{BA671274-0EF4-F748-B74B-EE8D6D164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7400" y="4225032"/>
            <a:ext cx="457200" cy="457200"/>
          </a:xfrm>
          <a:prstGeom prst="rect">
            <a:avLst/>
          </a:prstGeom>
        </p:spPr>
      </p:pic>
      <p:pic>
        <p:nvPicPr>
          <p:cNvPr id="36" name="Graphic 35" descr="Books with solid fill">
            <a:extLst>
              <a:ext uri="{FF2B5EF4-FFF2-40B4-BE49-F238E27FC236}">
                <a16:creationId xmlns:a16="http://schemas.microsoft.com/office/drawing/2014/main" id="{76EAE627-C8D9-C041-AAB4-C5DC1B138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6778" y="4316282"/>
            <a:ext cx="474193" cy="474193"/>
          </a:xfrm>
          <a:prstGeom prst="rect">
            <a:avLst/>
          </a:prstGeom>
        </p:spPr>
      </p:pic>
      <p:pic>
        <p:nvPicPr>
          <p:cNvPr id="38" name="Graphic 37" descr="Artificial Intelligence with solid fill">
            <a:extLst>
              <a:ext uri="{FF2B5EF4-FFF2-40B4-BE49-F238E27FC236}">
                <a16:creationId xmlns:a16="http://schemas.microsoft.com/office/drawing/2014/main" id="{CA7D024D-E79C-4649-AB1E-2B52D219C3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44421" y="2167262"/>
            <a:ext cx="598908" cy="598908"/>
          </a:xfrm>
          <a:prstGeom prst="rect">
            <a:avLst/>
          </a:prstGeom>
        </p:spPr>
      </p:pic>
      <p:pic>
        <p:nvPicPr>
          <p:cNvPr id="41" name="Graphic 40" descr="Game controller with solid fill">
            <a:extLst>
              <a:ext uri="{FF2B5EF4-FFF2-40B4-BE49-F238E27FC236}">
                <a16:creationId xmlns:a16="http://schemas.microsoft.com/office/drawing/2014/main" id="{216FBD1B-7D2B-4E4C-BD0D-0FF6515028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45875" y="5241794"/>
            <a:ext cx="684000" cy="684000"/>
          </a:xfrm>
          <a:prstGeom prst="rect">
            <a:avLst/>
          </a:prstGeom>
        </p:spPr>
      </p:pic>
      <p:pic>
        <p:nvPicPr>
          <p:cNvPr id="49" name="Graphic 48" descr="Comment Slash Silence with solid fill">
            <a:extLst>
              <a:ext uri="{FF2B5EF4-FFF2-40B4-BE49-F238E27FC236}">
                <a16:creationId xmlns:a16="http://schemas.microsoft.com/office/drawing/2014/main" id="{B6632631-DE8C-E44D-B0C6-3E983CBDC2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18675" y="2110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6065-3FEA-7053-0B11-61E5E682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22" y="792746"/>
            <a:ext cx="10290000" cy="763600"/>
          </a:xfrm>
        </p:spPr>
        <p:txBody>
          <a:bodyPr/>
          <a:lstStyle/>
          <a:p>
            <a:pPr algn="l"/>
            <a:r>
              <a:rPr lang="en-GB" sz="4400"/>
              <a:t>In-Game Cues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6A57BE-1F1D-9B6C-CAB6-4D0745F4E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00" y="1579816"/>
            <a:ext cx="10391016" cy="45964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GB" sz="3600" dirty="0">
                <a:latin typeface="Roboto Light"/>
                <a:ea typeface="Roboto Light"/>
              </a:rPr>
              <a:t>Loss or Victory of players. </a:t>
            </a:r>
            <a:endParaRPr lang="en-GB" sz="3600">
              <a:latin typeface="Roboto Light"/>
              <a:ea typeface="Roboto Light"/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en-GB" sz="3600" dirty="0">
                <a:latin typeface="Roboto Light"/>
                <a:ea typeface="Roboto Light"/>
              </a:rPr>
              <a:t>Correlation between competitiveness and toxicity.</a:t>
            </a:r>
            <a:endParaRPr lang="en-GB" sz="3600">
              <a:latin typeface="Roboto Light"/>
              <a:ea typeface="Roboto Light"/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en-GB" sz="3600" dirty="0">
                <a:latin typeface="Roboto Light"/>
                <a:ea typeface="Roboto Light"/>
              </a:rPr>
              <a:t>Game interactions between same team players.</a:t>
            </a:r>
            <a:endParaRPr lang="en-GB" sz="3600">
              <a:latin typeface="Roboto Light"/>
              <a:ea typeface="Roboto Light"/>
            </a:endParaRPr>
          </a:p>
          <a:p>
            <a:pPr marL="400050" indent="-285750">
              <a:lnSpc>
                <a:spcPct val="200000"/>
              </a:lnSpc>
              <a:buFont typeface="Wingdings"/>
              <a:buChar char="q"/>
            </a:pPr>
            <a:endParaRPr lang="en-GB" sz="1600"/>
          </a:p>
          <a:p>
            <a:pPr>
              <a:lnSpc>
                <a:spcPct val="200000"/>
              </a:lnSpc>
              <a:buFont typeface="Wingdings"/>
              <a:buChar char="q"/>
            </a:pPr>
            <a:endParaRPr lang="en-GB" sz="16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1D1A66-B469-4F9B-9764-5478749A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0" y="1953789"/>
            <a:ext cx="762000" cy="762000"/>
          </a:xfrm>
          <a:prstGeom prst="rect">
            <a:avLst/>
          </a:prstGeom>
        </p:spPr>
      </p:pic>
      <p:pic>
        <p:nvPicPr>
          <p:cNvPr id="9" name="Grafik 8" descr="Ein Bild, das Text, ClipArt, Licht enthält.&#10;&#10;Automatisch generierte Beschreibung">
            <a:extLst>
              <a:ext uri="{FF2B5EF4-FFF2-40B4-BE49-F238E27FC236}">
                <a16:creationId xmlns:a16="http://schemas.microsoft.com/office/drawing/2014/main" id="{893B8353-9E18-4B74-91BD-6E3538C03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0" y="3047200"/>
            <a:ext cx="763600" cy="763600"/>
          </a:xfrm>
          <a:prstGeom prst="rect">
            <a:avLst/>
          </a:prstGeom>
        </p:spPr>
      </p:pic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93078B3-2117-4309-9A2E-A6CAEF7B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00" y="4229108"/>
            <a:ext cx="763600" cy="7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9965200" cy="5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-DE" sz="5400"/>
              <a:t>Business Model</a:t>
            </a:r>
            <a:endParaRPr sz="5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D364B-B098-A54E-AAA7-BE5225789CFA}"/>
              </a:ext>
            </a:extLst>
          </p:cNvPr>
          <p:cNvSpPr txBox="1"/>
          <p:nvPr/>
        </p:nvSpPr>
        <p:spPr>
          <a:xfrm>
            <a:off x="1692390" y="1881808"/>
            <a:ext cx="8807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kern="0">
                <a:solidFill>
                  <a:srgbClr val="9E59AA"/>
                </a:solidFill>
                <a:latin typeface="Montserrat ExtraBold"/>
                <a:cs typeface="Montserrat ExtraBold"/>
                <a:sym typeface="Montserrat ExtraBold"/>
              </a:rPr>
              <a:t>SaaS API</a:t>
            </a:r>
            <a:r>
              <a:rPr lang="en-DE" sz="1200"/>
              <a:t> </a:t>
            </a:r>
            <a:r>
              <a:rPr lang="en-DE" sz="2400"/>
              <a:t>for </a:t>
            </a:r>
            <a:r>
              <a:rPr lang="de-DE" sz="4000" kern="0">
                <a:solidFill>
                  <a:srgbClr val="9E59AA"/>
                </a:solidFill>
                <a:latin typeface="Montserrat ExtraBold"/>
                <a:cs typeface="Montserrat ExtraBold"/>
                <a:sym typeface="Montserrat ExtraBold"/>
              </a:rPr>
              <a:t>Chat-Enabled Games</a:t>
            </a:r>
            <a:endParaRPr lang="en-DE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F1CB1-69B0-6E41-AA06-4DBA25176D33}"/>
              </a:ext>
            </a:extLst>
          </p:cNvPr>
          <p:cNvSpPr txBox="1"/>
          <p:nvPr/>
        </p:nvSpPr>
        <p:spPr>
          <a:xfrm>
            <a:off x="1663810" y="3769740"/>
            <a:ext cx="853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3600">
                <a:latin typeface="Roboto Light" panose="02000000000000000000" pitchFamily="2" charset="0"/>
                <a:ea typeface="Roboto Light" panose="02000000000000000000" pitchFamily="2" charset="0"/>
              </a:rPr>
              <a:t>TAM: 120 mi</a:t>
            </a:r>
            <a:r>
              <a:rPr lang="de-CH" sz="3600" err="1">
                <a:latin typeface="Roboto Light" panose="02000000000000000000" pitchFamily="2" charset="0"/>
                <a:ea typeface="Roboto Light" panose="02000000000000000000" pitchFamily="2" charset="0"/>
              </a:rPr>
              <a:t>lllion</a:t>
            </a:r>
            <a:r>
              <a:rPr lang="en-DE" sz="3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CH" sz="3600">
                <a:latin typeface="Roboto Light" panose="02000000000000000000" pitchFamily="2" charset="0"/>
                <a:ea typeface="Roboto Light" panose="02000000000000000000" pitchFamily="2" charset="0"/>
              </a:rPr>
              <a:t>CHF</a:t>
            </a:r>
            <a:r>
              <a:rPr lang="en-DE" sz="3600">
                <a:latin typeface="Roboto Light" panose="02000000000000000000" pitchFamily="2" charset="0"/>
                <a:ea typeface="Roboto Light" panose="02000000000000000000" pitchFamily="2" charset="0"/>
              </a:rPr>
              <a:t> Revenue Potential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BF79D-BEA0-7A40-9556-D816FA463413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160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Based</a:t>
            </a:r>
            <a:r>
              <a:rPr lang="de-CH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on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1</a:t>
            </a:r>
            <a:r>
              <a:rPr lang="de-CH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CH" sz="160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billion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MAU in chat-enabled games </a:t>
            </a:r>
            <a:r>
              <a:rPr lang="de-CH" sz="160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times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0.01 </a:t>
            </a:r>
            <a:r>
              <a:rPr lang="de-CH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CHF per 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MAU </a:t>
            </a:r>
            <a:r>
              <a:rPr lang="de-CH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 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</a:t>
            </a:r>
            <a:r>
              <a:rPr lang="de-CH" sz="160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nth</a:t>
            </a:r>
            <a:r>
              <a:rPr lang="de-CH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DE" sz="160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99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Gras enthält.&#10;&#10;Automatisch generierte Beschreibung">
            <a:extLst>
              <a:ext uri="{FF2B5EF4-FFF2-40B4-BE49-F238E27FC236}">
                <a16:creationId xmlns:a16="http://schemas.microsoft.com/office/drawing/2014/main" id="{CEE4AFE8-8778-41EA-A8AA-F3663D6D1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50" y="1819375"/>
            <a:ext cx="8339299" cy="4122548"/>
          </a:xfrm>
          <a:prstGeom prst="rect">
            <a:avLst/>
          </a:prstGeom>
        </p:spPr>
      </p:pic>
      <p:sp>
        <p:nvSpPr>
          <p:cNvPr id="10" name="Google Shape;530;p55">
            <a:extLst>
              <a:ext uri="{FF2B5EF4-FFF2-40B4-BE49-F238E27FC236}">
                <a16:creationId xmlns:a16="http://schemas.microsoft.com/office/drawing/2014/main" id="{C23F1CD9-E57F-4545-B8A0-71AD2F308F63}"/>
              </a:ext>
            </a:extLst>
          </p:cNvPr>
          <p:cNvSpPr txBox="1">
            <a:spLocks/>
          </p:cNvSpPr>
          <p:nvPr/>
        </p:nvSpPr>
        <p:spPr>
          <a:xfrm>
            <a:off x="0" y="454360"/>
            <a:ext cx="121228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CH" sz="6000" kern="0" dirty="0"/>
              <a:t>IN-GAME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013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 rot="10800000" flipH="1">
            <a:off x="2490400" y="4812200"/>
            <a:ext cx="7163200" cy="2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24" name="Google Shape;524;p55"/>
          <p:cNvGrpSpPr/>
          <p:nvPr/>
        </p:nvGrpSpPr>
        <p:grpSpPr>
          <a:xfrm>
            <a:off x="3750229" y="4445200"/>
            <a:ext cx="756000" cy="756000"/>
            <a:chOff x="4723850" y="2687225"/>
            <a:chExt cx="567000" cy="567000"/>
          </a:xfrm>
        </p:grpSpPr>
        <p:sp>
          <p:nvSpPr>
            <p:cNvPr id="525" name="Google Shape;525;p55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3200" kern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3200" kern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27" name="Google Shape;527;p55"/>
          <p:cNvGrpSpPr/>
          <p:nvPr/>
        </p:nvGrpSpPr>
        <p:grpSpPr>
          <a:xfrm>
            <a:off x="9653627" y="4445200"/>
            <a:ext cx="756000" cy="756000"/>
            <a:chOff x="7184775" y="1873275"/>
            <a:chExt cx="567000" cy="567000"/>
          </a:xfrm>
        </p:grpSpPr>
        <p:sp>
          <p:nvSpPr>
            <p:cNvPr id="528" name="Google Shape;528;p55"/>
            <p:cNvSpPr/>
            <p:nvPr/>
          </p:nvSpPr>
          <p:spPr>
            <a:xfrm>
              <a:off x="7184775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 txBox="1"/>
            <p:nvPr/>
          </p:nvSpPr>
          <p:spPr>
            <a:xfrm>
              <a:off x="7287857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200" kern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5</a:t>
              </a:r>
              <a:endParaRPr sz="3200" kern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9965200" cy="5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/>
              <a:t>TIMELINE</a:t>
            </a:r>
            <a:endParaRPr sz="5400"/>
          </a:p>
        </p:txBody>
      </p:sp>
      <p:grpSp>
        <p:nvGrpSpPr>
          <p:cNvPr id="531" name="Google Shape;531;p55"/>
          <p:cNvGrpSpPr/>
          <p:nvPr/>
        </p:nvGrpSpPr>
        <p:grpSpPr>
          <a:xfrm>
            <a:off x="1782431" y="4445200"/>
            <a:ext cx="756000" cy="756000"/>
            <a:chOff x="3926050" y="1873275"/>
            <a:chExt cx="567000" cy="567000"/>
          </a:xfrm>
        </p:grpSpPr>
        <p:sp>
          <p:nvSpPr>
            <p:cNvPr id="532" name="Google Shape;532;p55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200" kern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3200" kern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5718028" y="4445200"/>
            <a:ext cx="756000" cy="756000"/>
            <a:chOff x="5540700" y="1873275"/>
            <a:chExt cx="567000" cy="567000"/>
          </a:xfrm>
        </p:grpSpPr>
        <p:sp>
          <p:nvSpPr>
            <p:cNvPr id="535" name="Google Shape;535;p55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5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200" kern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3200" kern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7" name="Google Shape;537;p55"/>
          <p:cNvGrpSpPr/>
          <p:nvPr/>
        </p:nvGrpSpPr>
        <p:grpSpPr>
          <a:xfrm>
            <a:off x="7685827" y="4445200"/>
            <a:ext cx="756000" cy="756000"/>
            <a:chOff x="6342600" y="2687225"/>
            <a:chExt cx="567000" cy="567000"/>
          </a:xfrm>
        </p:grpSpPr>
        <p:sp>
          <p:nvSpPr>
            <p:cNvPr id="538" name="Google Shape;538;p55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200" kern="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3200" kern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40" name="Google Shape;540;p55"/>
          <p:cNvSpPr txBox="1"/>
          <p:nvPr/>
        </p:nvSpPr>
        <p:spPr>
          <a:xfrm>
            <a:off x="1202031" y="2932281"/>
            <a:ext cx="1916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9E59AA"/>
                </a:solidFill>
                <a:latin typeface="Montserrat"/>
                <a:ea typeface="Montserrat"/>
                <a:cs typeface="Montserrat"/>
                <a:sym typeface="Montserrat"/>
              </a:rPr>
              <a:t>Q2 2022</a:t>
            </a:r>
            <a:endParaRPr sz="2400" b="1" kern="0">
              <a:solidFill>
                <a:srgbClr val="9E59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005743" y="3257823"/>
            <a:ext cx="2219765" cy="1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Extensive studies and expanding target audience.</a:t>
            </a:r>
            <a:endParaRPr sz="16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3169819" y="2932281"/>
            <a:ext cx="1916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9E59AA"/>
                </a:solidFill>
                <a:latin typeface="Montserrat"/>
                <a:ea typeface="Montserrat"/>
                <a:cs typeface="Montserrat"/>
                <a:sym typeface="Montserrat"/>
              </a:rPr>
              <a:t>Q3 2022</a:t>
            </a:r>
            <a:endParaRPr sz="2400" b="1" kern="0">
              <a:solidFill>
                <a:srgbClr val="9E59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5113600" y="3254706"/>
            <a:ext cx="1916800" cy="1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smallest planet of them all.</a:t>
            </a:r>
            <a:endParaRPr sz="16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5137607" y="2932281"/>
            <a:ext cx="1916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9E59AA"/>
                </a:solidFill>
                <a:latin typeface="Montserrat"/>
                <a:ea typeface="Montserrat"/>
                <a:cs typeface="Montserrat"/>
                <a:sym typeface="Montserrat"/>
              </a:rPr>
              <a:t>Q4 2022</a:t>
            </a:r>
            <a:endParaRPr sz="2400" b="1" kern="0">
              <a:solidFill>
                <a:srgbClr val="9E59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7024987" y="3266380"/>
            <a:ext cx="2014186" cy="1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Early adopters close support implementation.</a:t>
            </a:r>
            <a:endParaRPr sz="16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7105393" y="2932281"/>
            <a:ext cx="1916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9E59AA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2400" b="1" kern="0">
              <a:solidFill>
                <a:srgbClr val="9E59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9083569" y="3254706"/>
            <a:ext cx="1916800" cy="1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Worldwide</a:t>
            </a:r>
          </a:p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Launch as SaaS.</a:t>
            </a:r>
            <a:endParaRPr sz="16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9073181" y="2932281"/>
            <a:ext cx="1916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9E59AA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2400" b="1" kern="0">
              <a:solidFill>
                <a:srgbClr val="9E59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1260430" y="3260940"/>
            <a:ext cx="1800001" cy="1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Proof of concept and first Prototype.</a:t>
            </a:r>
            <a:endParaRPr sz="16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283608" y="210909"/>
            <a:ext cx="713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sz="4800" dirty="0"/>
              <a:t>OUR VISION</a:t>
            </a:r>
            <a:endParaRPr sz="4800" dirty="0"/>
          </a:p>
        </p:txBody>
      </p:sp>
      <p:sp>
        <p:nvSpPr>
          <p:cNvPr id="330" name="Google Shape;330;p50"/>
          <p:cNvSpPr txBox="1">
            <a:spLocks noGrp="1"/>
          </p:cNvSpPr>
          <p:nvPr>
            <p:ph type="subTitle" idx="3"/>
          </p:nvPr>
        </p:nvSpPr>
        <p:spPr>
          <a:xfrm>
            <a:off x="7584002" y="2832156"/>
            <a:ext cx="3384361" cy="5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CURRENT SITUATION</a:t>
            </a:r>
            <a:endParaRPr dirty="0"/>
          </a:p>
        </p:txBody>
      </p:sp>
      <p:sp>
        <p:nvSpPr>
          <p:cNvPr id="331" name="Google Shape;331;p50"/>
          <p:cNvSpPr txBox="1">
            <a:spLocks noGrp="1"/>
          </p:cNvSpPr>
          <p:nvPr>
            <p:ph type="subTitle" idx="4"/>
          </p:nvPr>
        </p:nvSpPr>
        <p:spPr>
          <a:xfrm>
            <a:off x="1233729" y="2832156"/>
            <a:ext cx="2192000" cy="5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SOCIAL IMPACT</a:t>
            </a:r>
            <a:endParaRPr dirty="0"/>
          </a:p>
        </p:txBody>
      </p:sp>
      <p:sp>
        <p:nvSpPr>
          <p:cNvPr id="333" name="Google Shape;333;p50"/>
          <p:cNvSpPr txBox="1">
            <a:spLocks noGrp="1"/>
          </p:cNvSpPr>
          <p:nvPr>
            <p:ph type="subTitle" idx="6"/>
          </p:nvPr>
        </p:nvSpPr>
        <p:spPr>
          <a:xfrm>
            <a:off x="4113613" y="2832156"/>
            <a:ext cx="2890235" cy="5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de-CH" dirty="0"/>
              <a:t>ONLINE SOCIAL LIFE </a:t>
            </a:r>
            <a:endParaRPr dirty="0"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7"/>
          </p:nvPr>
        </p:nvSpPr>
        <p:spPr>
          <a:xfrm>
            <a:off x="1008420" y="3529588"/>
            <a:ext cx="2606876" cy="80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Benefiting society with less toxicity. Users, Platforms - Everybody benfits.</a:t>
            </a:r>
            <a:endParaRPr dirty="0"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9"/>
          </p:nvPr>
        </p:nvSpPr>
        <p:spPr>
          <a:xfrm>
            <a:off x="4032243" y="3543925"/>
            <a:ext cx="3052973" cy="80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Make new connections with no fear of being harrased, just like in real life.</a:t>
            </a:r>
            <a:endParaRPr dirty="0"/>
          </a:p>
        </p:txBody>
      </p:sp>
      <p:sp>
        <p:nvSpPr>
          <p:cNvPr id="339" name="Google Shape;339;p50"/>
          <p:cNvSpPr txBox="1">
            <a:spLocks noGrp="1"/>
          </p:cNvSpPr>
          <p:nvPr>
            <p:ph type="subTitle" idx="15"/>
          </p:nvPr>
        </p:nvSpPr>
        <p:spPr>
          <a:xfrm>
            <a:off x="7411178" y="3543925"/>
            <a:ext cx="3730008" cy="80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Due to the way we had to communicate over the last 3 years, synthetic empathy is more important than ever.</a:t>
            </a:r>
            <a:endParaRPr dirty="0"/>
          </a:p>
        </p:txBody>
      </p:sp>
      <p:grpSp>
        <p:nvGrpSpPr>
          <p:cNvPr id="340" name="Google Shape;340;p50"/>
          <p:cNvGrpSpPr/>
          <p:nvPr/>
        </p:nvGrpSpPr>
        <p:grpSpPr>
          <a:xfrm>
            <a:off x="2134345" y="2321705"/>
            <a:ext cx="387611" cy="386624"/>
            <a:chOff x="-41111350" y="3239100"/>
            <a:chExt cx="318200" cy="317425"/>
          </a:xfrm>
        </p:grpSpPr>
        <p:sp>
          <p:nvSpPr>
            <p:cNvPr id="341" name="Google Shape;341;p50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0" name="Google Shape;350;p50"/>
          <p:cNvGrpSpPr/>
          <p:nvPr/>
        </p:nvGrpSpPr>
        <p:grpSpPr>
          <a:xfrm>
            <a:off x="5364705" y="2319937"/>
            <a:ext cx="390161" cy="390161"/>
            <a:chOff x="583100" y="3982600"/>
            <a:chExt cx="296175" cy="296175"/>
          </a:xfrm>
        </p:grpSpPr>
        <p:sp>
          <p:nvSpPr>
            <p:cNvPr id="351" name="Google Shape;351;p50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267A7A1-687E-433D-9ADC-F5C07EB694BB}"/>
              </a:ext>
            </a:extLst>
          </p:cNvPr>
          <p:cNvGrpSpPr/>
          <p:nvPr/>
        </p:nvGrpSpPr>
        <p:grpSpPr>
          <a:xfrm>
            <a:off x="9072674" y="2312939"/>
            <a:ext cx="407016" cy="404156"/>
            <a:chOff x="9810859" y="2312939"/>
            <a:chExt cx="407016" cy="404156"/>
          </a:xfrm>
        </p:grpSpPr>
        <p:sp>
          <p:nvSpPr>
            <p:cNvPr id="370" name="Google Shape;370;p50"/>
            <p:cNvSpPr/>
            <p:nvPr/>
          </p:nvSpPr>
          <p:spPr>
            <a:xfrm>
              <a:off x="9968945" y="2312939"/>
              <a:ext cx="248930" cy="245054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9887917" y="2401844"/>
              <a:ext cx="237177" cy="236192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9810859" y="2321801"/>
              <a:ext cx="395295" cy="395294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1748164" y="1168433"/>
            <a:ext cx="8695672" cy="14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100,000,000</a:t>
            </a:r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subTitle" idx="1"/>
          </p:nvPr>
        </p:nvSpPr>
        <p:spPr>
          <a:xfrm>
            <a:off x="2109488" y="2560567"/>
            <a:ext cx="7795200" cy="9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de-CH"/>
              <a:t>DAILY SUPERCELL USERS</a:t>
            </a:r>
            <a:endParaRPr/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l="-8671" t="-12562" r="-16453" b="-12562"/>
          <a:stretch/>
        </p:blipFill>
        <p:spPr>
          <a:xfrm>
            <a:off x="4466300" y="3252567"/>
            <a:ext cx="3263200" cy="3263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73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1748164" y="1168433"/>
            <a:ext cx="8695672" cy="14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4,900,000,000</a:t>
            </a:r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subTitle" idx="1"/>
          </p:nvPr>
        </p:nvSpPr>
        <p:spPr>
          <a:xfrm>
            <a:off x="2109488" y="2560567"/>
            <a:ext cx="7795200" cy="9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de-CH"/>
              <a:t>POTENTIAL DAILY USERS</a:t>
            </a:r>
            <a:endParaRPr/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l="-8671" t="-12562" r="-16453" b="-12562"/>
          <a:stretch/>
        </p:blipFill>
        <p:spPr>
          <a:xfrm>
            <a:off x="4466300" y="3252567"/>
            <a:ext cx="3263200" cy="326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>
            <a:spLocks noGrp="1"/>
          </p:cNvSpPr>
          <p:nvPr>
            <p:ph type="title"/>
          </p:nvPr>
        </p:nvSpPr>
        <p:spPr>
          <a:xfrm>
            <a:off x="951000" y="597408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POSITIVE FEEDBACK LOOP</a:t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1270088" y="2054376"/>
            <a:ext cx="2172000" cy="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RESPOND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8749912" y="2543077"/>
            <a:ext cx="21720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Responses are time sensitive.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6" name="Google Shape;406;p52"/>
          <p:cNvCxnSpPr>
            <a:stCxn id="407" idx="3"/>
          </p:cNvCxnSpPr>
          <p:nvPr/>
        </p:nvCxnSpPr>
        <p:spPr>
          <a:xfrm>
            <a:off x="3442088" y="4272825"/>
            <a:ext cx="1603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52"/>
          <p:cNvCxnSpPr>
            <a:endCxn id="409" idx="1"/>
          </p:cNvCxnSpPr>
          <p:nvPr/>
        </p:nvCxnSpPr>
        <p:spPr>
          <a:xfrm>
            <a:off x="7830712" y="4272784"/>
            <a:ext cx="919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2"/>
          <p:cNvCxnSpPr>
            <a:stCxn id="404" idx="3"/>
          </p:cNvCxnSpPr>
          <p:nvPr/>
        </p:nvCxnSpPr>
        <p:spPr>
          <a:xfrm>
            <a:off x="3442088" y="2291576"/>
            <a:ext cx="1876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2"/>
          <p:cNvCxnSpPr>
            <a:endCxn id="412" idx="1"/>
          </p:cNvCxnSpPr>
          <p:nvPr/>
        </p:nvCxnSpPr>
        <p:spPr>
          <a:xfrm>
            <a:off x="6926312" y="2291576"/>
            <a:ext cx="1823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2"/>
          <p:cNvSpPr txBox="1"/>
          <p:nvPr/>
        </p:nvSpPr>
        <p:spPr>
          <a:xfrm>
            <a:off x="8749912" y="2054376"/>
            <a:ext cx="2172000" cy="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1147126" y="4509984"/>
            <a:ext cx="2440696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Pair up correct response based on underlying Data.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1270088" y="4035625"/>
            <a:ext cx="2172000" cy="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ANALYSE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8749912" y="4524285"/>
            <a:ext cx="21720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24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2"/>
          <p:cNvSpPr txBox="1"/>
          <p:nvPr/>
        </p:nvSpPr>
        <p:spPr>
          <a:xfrm>
            <a:off x="8749912" y="4035584"/>
            <a:ext cx="2172000" cy="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  <a:endParaRPr sz="24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1270088" y="2543061"/>
            <a:ext cx="21720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LAUNCH RESPONSE!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5793527" y="3779534"/>
            <a:ext cx="2271333" cy="1877233"/>
          </a:xfrm>
          <a:custGeom>
            <a:avLst/>
            <a:gdLst/>
            <a:ahLst/>
            <a:cxnLst/>
            <a:rect l="l" t="t" r="r" b="b"/>
            <a:pathLst>
              <a:path w="68140" h="56317" extrusionOk="0">
                <a:moveTo>
                  <a:pt x="34517" y="0"/>
                </a:moveTo>
                <a:cubicBezTo>
                  <a:pt x="32957" y="12704"/>
                  <a:pt x="22241" y="22574"/>
                  <a:pt x="9156" y="22801"/>
                </a:cubicBezTo>
                <a:lnTo>
                  <a:pt x="0" y="39672"/>
                </a:lnTo>
                <a:lnTo>
                  <a:pt x="9132" y="56317"/>
                </a:lnTo>
                <a:cubicBezTo>
                  <a:pt x="40684" y="56090"/>
                  <a:pt x="66390" y="31337"/>
                  <a:pt x="68140" y="179"/>
                </a:cubicBezTo>
                <a:lnTo>
                  <a:pt x="68140" y="179"/>
                </a:lnTo>
                <a:lnTo>
                  <a:pt x="51602" y="9251"/>
                </a:lnTo>
                <a:lnTo>
                  <a:pt x="345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7" name="Google Shape;417;p52"/>
          <p:cNvSpPr/>
          <p:nvPr/>
        </p:nvSpPr>
        <p:spPr>
          <a:xfrm>
            <a:off x="6190394" y="1691167"/>
            <a:ext cx="1877633" cy="2271333"/>
          </a:xfrm>
          <a:custGeom>
            <a:avLst/>
            <a:gdLst/>
            <a:ahLst/>
            <a:cxnLst/>
            <a:rect l="l" t="t" r="r" b="b"/>
            <a:pathLst>
              <a:path w="56329" h="68140" extrusionOk="0">
                <a:moveTo>
                  <a:pt x="191" y="1"/>
                </a:moveTo>
                <a:lnTo>
                  <a:pt x="9264" y="16550"/>
                </a:lnTo>
                <a:lnTo>
                  <a:pt x="1" y="33624"/>
                </a:lnTo>
                <a:cubicBezTo>
                  <a:pt x="12716" y="35183"/>
                  <a:pt x="22587" y="45911"/>
                  <a:pt x="22813" y="58984"/>
                </a:cubicBezTo>
                <a:lnTo>
                  <a:pt x="39684" y="68140"/>
                </a:lnTo>
                <a:lnTo>
                  <a:pt x="56329" y="59008"/>
                </a:lnTo>
                <a:cubicBezTo>
                  <a:pt x="56103" y="27456"/>
                  <a:pt x="31350" y="1751"/>
                  <a:pt x="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" name="Google Shape;418;p52"/>
          <p:cNvSpPr/>
          <p:nvPr/>
        </p:nvSpPr>
        <p:spPr>
          <a:xfrm>
            <a:off x="4102427" y="1688001"/>
            <a:ext cx="2271367" cy="1877633"/>
          </a:xfrm>
          <a:custGeom>
            <a:avLst/>
            <a:gdLst/>
            <a:ahLst/>
            <a:cxnLst/>
            <a:rect l="l" t="t" r="r" b="b"/>
            <a:pathLst>
              <a:path w="68141" h="56329" extrusionOk="0">
                <a:moveTo>
                  <a:pt x="59008" y="0"/>
                </a:moveTo>
                <a:cubicBezTo>
                  <a:pt x="27457" y="227"/>
                  <a:pt x="1751" y="24980"/>
                  <a:pt x="1" y="56138"/>
                </a:cubicBezTo>
                <a:lnTo>
                  <a:pt x="16550" y="47066"/>
                </a:lnTo>
                <a:lnTo>
                  <a:pt x="33624" y="56329"/>
                </a:lnTo>
                <a:cubicBezTo>
                  <a:pt x="35184" y="43613"/>
                  <a:pt x="45911" y="33754"/>
                  <a:pt x="58984" y="33528"/>
                </a:cubicBezTo>
                <a:lnTo>
                  <a:pt x="68140" y="16645"/>
                </a:lnTo>
                <a:lnTo>
                  <a:pt x="590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9E59AA"/>
              </a:solidFill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4099261" y="3382234"/>
            <a:ext cx="1877633" cy="2271367"/>
          </a:xfrm>
          <a:custGeom>
            <a:avLst/>
            <a:gdLst/>
            <a:ahLst/>
            <a:cxnLst/>
            <a:rect l="l" t="t" r="r" b="b"/>
            <a:pathLst>
              <a:path w="56329" h="68141" extrusionOk="0">
                <a:moveTo>
                  <a:pt x="16645" y="1"/>
                </a:moveTo>
                <a:lnTo>
                  <a:pt x="1" y="9133"/>
                </a:lnTo>
                <a:cubicBezTo>
                  <a:pt x="227" y="40685"/>
                  <a:pt x="24980" y="66390"/>
                  <a:pt x="56139" y="68140"/>
                </a:cubicBezTo>
                <a:lnTo>
                  <a:pt x="47066" y="51603"/>
                </a:lnTo>
                <a:lnTo>
                  <a:pt x="56329" y="34517"/>
                </a:lnTo>
                <a:cubicBezTo>
                  <a:pt x="43613" y="32957"/>
                  <a:pt x="33755" y="22242"/>
                  <a:pt x="33529" y="9157"/>
                </a:cubicBezTo>
                <a:lnTo>
                  <a:pt x="16645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E3C3E9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20" name="Google Shape;420;p52"/>
          <p:cNvGrpSpPr/>
          <p:nvPr/>
        </p:nvGrpSpPr>
        <p:grpSpPr>
          <a:xfrm>
            <a:off x="4873400" y="2207685"/>
            <a:ext cx="646320" cy="641747"/>
            <a:chOff x="-64781025" y="3361050"/>
            <a:chExt cx="317425" cy="315200"/>
          </a:xfrm>
        </p:grpSpPr>
        <p:sp>
          <p:nvSpPr>
            <p:cNvPr id="421" name="Google Shape;421;p5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25" name="Google Shape;425;p52"/>
          <p:cNvSpPr/>
          <p:nvPr/>
        </p:nvSpPr>
        <p:spPr>
          <a:xfrm>
            <a:off x="4763044" y="4255044"/>
            <a:ext cx="550112" cy="646277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26" name="Google Shape;426;p52"/>
          <p:cNvGrpSpPr/>
          <p:nvPr/>
        </p:nvGrpSpPr>
        <p:grpSpPr>
          <a:xfrm>
            <a:off x="6954431" y="2562654"/>
            <a:ext cx="635069" cy="646277"/>
            <a:chOff x="-65144125" y="4094450"/>
            <a:chExt cx="311900" cy="317425"/>
          </a:xfrm>
        </p:grpSpPr>
        <p:sp>
          <p:nvSpPr>
            <p:cNvPr id="427" name="Google Shape;427;p52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0" name="Google Shape;430;p52"/>
          <p:cNvGrpSpPr/>
          <p:nvPr/>
        </p:nvGrpSpPr>
        <p:grpSpPr>
          <a:xfrm>
            <a:off x="6606850" y="4394988"/>
            <a:ext cx="644741" cy="646328"/>
            <a:chOff x="-61784125" y="3377700"/>
            <a:chExt cx="316650" cy="317450"/>
          </a:xfrm>
        </p:grpSpPr>
        <p:sp>
          <p:nvSpPr>
            <p:cNvPr id="431" name="Google Shape;431;p52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" name="Google Shape;405;p52">
            <a:extLst>
              <a:ext uri="{FF2B5EF4-FFF2-40B4-BE49-F238E27FC236}">
                <a16:creationId xmlns:a16="http://schemas.microsoft.com/office/drawing/2014/main" id="{2AAC2A52-8E88-4694-B780-A28B18D48906}"/>
              </a:ext>
            </a:extLst>
          </p:cNvPr>
          <p:cNvSpPr txBox="1"/>
          <p:nvPr/>
        </p:nvSpPr>
        <p:spPr>
          <a:xfrm>
            <a:off x="8749912" y="4479202"/>
            <a:ext cx="2172000" cy="1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CH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Look back on </a:t>
            </a:r>
            <a:r>
              <a:rPr lang="de-CH" sz="2000" err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hisotric</a:t>
            </a:r>
            <a:r>
              <a:rPr lang="de-CH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CH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CH" sz="2000" err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de-CH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E31A95B-57F4-4A96-A21F-4A6F06AC2EDF}"/>
              </a:ext>
            </a:extLst>
          </p:cNvPr>
          <p:cNvSpPr/>
          <p:nvPr/>
        </p:nvSpPr>
        <p:spPr>
          <a:xfrm>
            <a:off x="-1310690" y="2636999"/>
            <a:ext cx="507832" cy="507832"/>
          </a:xfrm>
          <a:prstGeom prst="rect">
            <a:avLst/>
          </a:prstGeom>
          <a:solidFill>
            <a:srgbClr val="B1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15BDA3-BDD6-4B0B-9BA4-AC5C155D8173}"/>
              </a:ext>
            </a:extLst>
          </p:cNvPr>
          <p:cNvSpPr/>
          <p:nvPr/>
        </p:nvSpPr>
        <p:spPr>
          <a:xfrm rot="5400000">
            <a:off x="-802860" y="2129167"/>
            <a:ext cx="507832" cy="507832"/>
          </a:xfrm>
          <a:prstGeom prst="rect">
            <a:avLst/>
          </a:prstGeom>
          <a:solidFill>
            <a:srgbClr val="BA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750A9EE-DA1F-4BEF-879A-01684011C3CD}"/>
              </a:ext>
            </a:extLst>
          </p:cNvPr>
          <p:cNvSpPr/>
          <p:nvPr/>
        </p:nvSpPr>
        <p:spPr>
          <a:xfrm>
            <a:off x="-802859" y="2636999"/>
            <a:ext cx="507832" cy="507832"/>
          </a:xfrm>
          <a:prstGeom prst="rect">
            <a:avLst/>
          </a:prstGeom>
          <a:solidFill>
            <a:srgbClr val="8F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D40611-CA64-4BE9-BC8A-743A20078CC4}"/>
              </a:ext>
            </a:extLst>
          </p:cNvPr>
          <p:cNvSpPr txBox="1"/>
          <p:nvPr/>
        </p:nvSpPr>
        <p:spPr>
          <a:xfrm>
            <a:off x="2520530" y="3564600"/>
            <a:ext cx="704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>
                <a:latin typeface="Roboto Light" panose="02000000000000000000" pitchFamily="2" charset="0"/>
                <a:ea typeface="Roboto Light" panose="02000000000000000000" pitchFamily="2" charset="0"/>
              </a:rPr>
              <a:t>YOUR HOLISTIC CHAT SOLUTION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703179-3EB8-4E83-B0BD-4E9B26D3B844}"/>
              </a:ext>
            </a:extLst>
          </p:cNvPr>
          <p:cNvGrpSpPr/>
          <p:nvPr/>
        </p:nvGrpSpPr>
        <p:grpSpPr>
          <a:xfrm>
            <a:off x="2520992" y="2129167"/>
            <a:ext cx="7556094" cy="1569660"/>
            <a:chOff x="2520992" y="2129167"/>
            <a:chExt cx="7556094" cy="156966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E18F8C9-B43B-4D32-9A7B-8E21072FDE65}"/>
                </a:ext>
              </a:extLst>
            </p:cNvPr>
            <p:cNvSpPr/>
            <p:nvPr/>
          </p:nvSpPr>
          <p:spPr>
            <a:xfrm>
              <a:off x="2520992" y="2850088"/>
              <a:ext cx="1015200" cy="507832"/>
            </a:xfrm>
            <a:prstGeom prst="rect">
              <a:avLst/>
            </a:prstGeom>
            <a:solidFill>
              <a:srgbClr val="9E5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rgbClr val="9E59AA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AC0CFAE-6335-481C-BEEA-B79D9886720A}"/>
                </a:ext>
              </a:extLst>
            </p:cNvPr>
            <p:cNvSpPr txBox="1"/>
            <p:nvPr/>
          </p:nvSpPr>
          <p:spPr>
            <a:xfrm>
              <a:off x="3536193" y="2129167"/>
              <a:ext cx="65408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9600" b="1" err="1">
                  <a:solidFill>
                    <a:srgbClr val="9E59AA"/>
                  </a:solidFill>
                  <a:latin typeface="Roboto bold" pitchFamily="2" charset="0"/>
                  <a:ea typeface="Roboto bold" pitchFamily="2" charset="0"/>
                  <a:cs typeface="Ebrima" panose="02000000000000000000" pitchFamily="2" charset="0"/>
                </a:rPr>
                <a:t>ChatGuard</a:t>
              </a:r>
              <a:endParaRPr lang="de-CH" sz="9600">
                <a:solidFill>
                  <a:srgbClr val="9E59AA"/>
                </a:solidFill>
                <a:latin typeface="Roboto" pitchFamily="2" charset="0"/>
                <a:ea typeface="Roboto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155CA4C-FE52-4826-9B84-BF1DA85B9AF1}"/>
                </a:ext>
              </a:extLst>
            </p:cNvPr>
            <p:cNvSpPr/>
            <p:nvPr/>
          </p:nvSpPr>
          <p:spPr>
            <a:xfrm rot="5400000">
              <a:off x="2772770" y="2591900"/>
              <a:ext cx="1019936" cy="507832"/>
            </a:xfrm>
            <a:prstGeom prst="rect">
              <a:avLst/>
            </a:prstGeom>
            <a:solidFill>
              <a:srgbClr val="64E8F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76161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1113400" y="2047049"/>
            <a:ext cx="9965200" cy="5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 dirty="0"/>
              <a:t>Problem</a:t>
            </a:r>
            <a:endParaRPr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2054E-26F1-0648-A682-E4A2B06B56CB}"/>
              </a:ext>
            </a:extLst>
          </p:cNvPr>
          <p:cNvSpPr txBox="1"/>
          <p:nvPr/>
        </p:nvSpPr>
        <p:spPr>
          <a:xfrm>
            <a:off x="1634220" y="3674097"/>
            <a:ext cx="89235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u="none" strike="noStrike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It</a:t>
            </a:r>
            <a:r>
              <a:rPr lang="en-US" sz="360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’s hard to send social cues over chat</a:t>
            </a:r>
          </a:p>
          <a:p>
            <a:pPr algn="ctr"/>
            <a:r>
              <a:rPr lang="en-US" sz="3600" b="0" u="none" strike="noStrike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which leads to widespread </a:t>
            </a:r>
            <a:r>
              <a:rPr lang="en-US" sz="3600" b="1" u="none" strike="noStrike">
                <a:solidFill>
                  <a:schemeClr val="bg2"/>
                </a:solidFill>
                <a:effectLst/>
                <a:latin typeface="Roboto" pitchFamily="2" charset="0"/>
                <a:ea typeface="Roboto" pitchFamily="2" charset="0"/>
              </a:rPr>
              <a:t>cyber bullying </a:t>
            </a:r>
            <a:r>
              <a:rPr lang="en-US" sz="3600" b="0" u="none" strike="noStrike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3600" b="1" u="none" strike="noStrike">
                <a:solidFill>
                  <a:schemeClr val="bg2"/>
                </a:solidFill>
                <a:effectLst/>
                <a:latin typeface="Roboto" pitchFamily="2" charset="0"/>
                <a:ea typeface="Roboto" pitchFamily="2" charset="0"/>
              </a:rPr>
              <a:t>harassment</a:t>
            </a:r>
            <a:r>
              <a:rPr lang="en-US" sz="3600" b="1" u="none" strike="noStrike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AD62DF-F42A-44E3-AD08-DE0D0BEF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1" y="838095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0;p55">
            <a:extLst>
              <a:ext uri="{FF2B5EF4-FFF2-40B4-BE49-F238E27FC236}">
                <a16:creationId xmlns:a16="http://schemas.microsoft.com/office/drawing/2014/main" id="{52B712D6-EC01-43C9-BEA7-EB6E4D68DB50}"/>
              </a:ext>
            </a:extLst>
          </p:cNvPr>
          <p:cNvSpPr txBox="1">
            <a:spLocks/>
          </p:cNvSpPr>
          <p:nvPr/>
        </p:nvSpPr>
        <p:spPr>
          <a:xfrm>
            <a:off x="950967" y="3141000"/>
            <a:ext cx="996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CH" sz="7200" kern="0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15646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137CD-7D40-EA4D-80DE-A15D27BBB732}"/>
              </a:ext>
            </a:extLst>
          </p:cNvPr>
          <p:cNvSpPr txBox="1"/>
          <p:nvPr/>
        </p:nvSpPr>
        <p:spPr>
          <a:xfrm>
            <a:off x="1068852" y="2894823"/>
            <a:ext cx="10054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chat framework for more </a:t>
            </a:r>
            <a:r>
              <a:rPr lang="en-US" sz="3600" b="1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empathetic interactions</a:t>
            </a:r>
            <a:r>
              <a:rPr lang="en-US" sz="360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 the digital world.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B872D9-A8F5-42C4-885D-503CC086C6D5}"/>
              </a:ext>
            </a:extLst>
          </p:cNvPr>
          <p:cNvGrpSpPr/>
          <p:nvPr/>
        </p:nvGrpSpPr>
        <p:grpSpPr>
          <a:xfrm>
            <a:off x="2775152" y="1403303"/>
            <a:ext cx="7556094" cy="1569660"/>
            <a:chOff x="2520992" y="2129167"/>
            <a:chExt cx="7556094" cy="156966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6442458-B3F1-47F4-B3BD-3BC4A1A55E0C}"/>
                </a:ext>
              </a:extLst>
            </p:cNvPr>
            <p:cNvSpPr/>
            <p:nvPr/>
          </p:nvSpPr>
          <p:spPr>
            <a:xfrm>
              <a:off x="2520992" y="2850088"/>
              <a:ext cx="1015200" cy="507832"/>
            </a:xfrm>
            <a:prstGeom prst="rect">
              <a:avLst/>
            </a:prstGeom>
            <a:solidFill>
              <a:srgbClr val="9E5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rgbClr val="9E59AA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A38980F-A2EE-4916-93C6-AFB96B074A91}"/>
                </a:ext>
              </a:extLst>
            </p:cNvPr>
            <p:cNvSpPr txBox="1"/>
            <p:nvPr/>
          </p:nvSpPr>
          <p:spPr>
            <a:xfrm>
              <a:off x="3536193" y="2129167"/>
              <a:ext cx="65408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9600" b="1" err="1">
                  <a:solidFill>
                    <a:srgbClr val="9E59AA"/>
                  </a:solidFill>
                  <a:latin typeface="Roboto bold" pitchFamily="2" charset="0"/>
                  <a:ea typeface="Roboto bold" pitchFamily="2" charset="0"/>
                  <a:cs typeface="Ebrima" panose="02000000000000000000" pitchFamily="2" charset="0"/>
                </a:rPr>
                <a:t>ChatGuard</a:t>
              </a:r>
              <a:endParaRPr lang="de-CH" sz="9600">
                <a:solidFill>
                  <a:srgbClr val="9E59AA"/>
                </a:solidFill>
                <a:latin typeface="Roboto" pitchFamily="2" charset="0"/>
                <a:ea typeface="Roboto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D8EF9DE-953A-4313-85FD-7F1997E8DB23}"/>
                </a:ext>
              </a:extLst>
            </p:cNvPr>
            <p:cNvSpPr/>
            <p:nvPr/>
          </p:nvSpPr>
          <p:spPr>
            <a:xfrm rot="5400000">
              <a:off x="2772770" y="2591900"/>
              <a:ext cx="1019936" cy="507832"/>
            </a:xfrm>
            <a:prstGeom prst="rect">
              <a:avLst/>
            </a:prstGeom>
            <a:solidFill>
              <a:srgbClr val="64E8F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47951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252A78-0AEC-7847-A02E-D1382EEDB41B}"/>
              </a:ext>
            </a:extLst>
          </p:cNvPr>
          <p:cNvSpPr txBox="1"/>
          <p:nvPr/>
        </p:nvSpPr>
        <p:spPr>
          <a:xfrm>
            <a:off x="6820331" y="119269"/>
            <a:ext cx="2396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Manya’s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E23C-6118-A341-B88B-32F78DFF1782}"/>
              </a:ext>
            </a:extLst>
          </p:cNvPr>
          <p:cNvSpPr txBox="1"/>
          <p:nvPr/>
        </p:nvSpPr>
        <p:spPr>
          <a:xfrm>
            <a:off x="2720772" y="119269"/>
            <a:ext cx="23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Adrien’s Phone</a:t>
            </a:r>
          </a:p>
        </p:txBody>
      </p:sp>
      <p:pic>
        <p:nvPicPr>
          <p:cNvPr id="4" name="M1" descr="M1">
            <a:hlinkClick r:id="" action="ppaction://media"/>
            <a:extLst>
              <a:ext uri="{FF2B5EF4-FFF2-40B4-BE49-F238E27FC236}">
                <a16:creationId xmlns:a16="http://schemas.microsoft.com/office/drawing/2014/main" id="{AEB9A9BF-012F-F346-BE05-5F05B0750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9338" y="642489"/>
            <a:ext cx="2758410" cy="59701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A1" descr="A1">
            <a:hlinkClick r:id="" action="ppaction://media"/>
            <a:extLst>
              <a:ext uri="{FF2B5EF4-FFF2-40B4-BE49-F238E27FC236}">
                <a16:creationId xmlns:a16="http://schemas.microsoft.com/office/drawing/2014/main" id="{BBECBCE2-8B0C-FF46-9C9C-F1FA8D6CF2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0610" y="642488"/>
            <a:ext cx="2758410" cy="59701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252A78-0AEC-7847-A02E-D1382EEDB41B}"/>
              </a:ext>
            </a:extLst>
          </p:cNvPr>
          <p:cNvSpPr txBox="1"/>
          <p:nvPr/>
        </p:nvSpPr>
        <p:spPr>
          <a:xfrm>
            <a:off x="6820331" y="119269"/>
            <a:ext cx="2396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Manya’s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E23C-6118-A341-B88B-32F78DFF1782}"/>
              </a:ext>
            </a:extLst>
          </p:cNvPr>
          <p:cNvSpPr txBox="1"/>
          <p:nvPr/>
        </p:nvSpPr>
        <p:spPr>
          <a:xfrm>
            <a:off x="2720772" y="119269"/>
            <a:ext cx="23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Adrien’s Phone</a:t>
            </a:r>
          </a:p>
        </p:txBody>
      </p:sp>
      <p:pic>
        <p:nvPicPr>
          <p:cNvPr id="2" name="A2" descr="A2">
            <a:hlinkClick r:id="" action="ppaction://media"/>
            <a:extLst>
              <a:ext uri="{FF2B5EF4-FFF2-40B4-BE49-F238E27FC236}">
                <a16:creationId xmlns:a16="http://schemas.microsoft.com/office/drawing/2014/main" id="{ADCB8F7F-0308-1945-A1CC-62FD75DB8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5199" y="642488"/>
            <a:ext cx="2758411" cy="59701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M2" descr="M2">
            <a:hlinkClick r:id="" action="ppaction://media"/>
            <a:extLst>
              <a:ext uri="{FF2B5EF4-FFF2-40B4-BE49-F238E27FC236}">
                <a16:creationId xmlns:a16="http://schemas.microsoft.com/office/drawing/2014/main" id="{28070EFB-257C-A048-8379-A38C0C64C5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9338" y="642489"/>
            <a:ext cx="2758410" cy="597010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48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252A78-0AEC-7847-A02E-D1382EEDB41B}"/>
              </a:ext>
            </a:extLst>
          </p:cNvPr>
          <p:cNvSpPr txBox="1"/>
          <p:nvPr/>
        </p:nvSpPr>
        <p:spPr>
          <a:xfrm>
            <a:off x="6820331" y="119269"/>
            <a:ext cx="2396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Manya’s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E23C-6118-A341-B88B-32F78DFF1782}"/>
              </a:ext>
            </a:extLst>
          </p:cNvPr>
          <p:cNvSpPr txBox="1"/>
          <p:nvPr/>
        </p:nvSpPr>
        <p:spPr>
          <a:xfrm>
            <a:off x="2720772" y="119269"/>
            <a:ext cx="23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Adrien’s Phone</a:t>
            </a:r>
          </a:p>
        </p:txBody>
      </p:sp>
      <p:pic>
        <p:nvPicPr>
          <p:cNvPr id="4" name="A3" descr="A3">
            <a:hlinkClick r:id="" action="ppaction://media"/>
            <a:extLst>
              <a:ext uri="{FF2B5EF4-FFF2-40B4-BE49-F238E27FC236}">
                <a16:creationId xmlns:a16="http://schemas.microsoft.com/office/drawing/2014/main" id="{94B7AE61-A3C1-D845-8B88-3E7BCB833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0609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M3" descr="M3">
            <a:hlinkClick r:id="" action="ppaction://media"/>
            <a:extLst>
              <a:ext uri="{FF2B5EF4-FFF2-40B4-BE49-F238E27FC236}">
                <a16:creationId xmlns:a16="http://schemas.microsoft.com/office/drawing/2014/main" id="{830877E0-21D4-914F-9E51-03A4053780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9337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568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252A78-0AEC-7847-A02E-D1382EEDB41B}"/>
              </a:ext>
            </a:extLst>
          </p:cNvPr>
          <p:cNvSpPr txBox="1"/>
          <p:nvPr/>
        </p:nvSpPr>
        <p:spPr>
          <a:xfrm>
            <a:off x="6820331" y="119269"/>
            <a:ext cx="2396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Manya’s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E23C-6118-A341-B88B-32F78DFF1782}"/>
              </a:ext>
            </a:extLst>
          </p:cNvPr>
          <p:cNvSpPr txBox="1"/>
          <p:nvPr/>
        </p:nvSpPr>
        <p:spPr>
          <a:xfrm>
            <a:off x="2720772" y="119269"/>
            <a:ext cx="23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Adrien’s Phone</a:t>
            </a:r>
          </a:p>
        </p:txBody>
      </p:sp>
      <p:pic>
        <p:nvPicPr>
          <p:cNvPr id="2" name="A4" descr="A4">
            <a:hlinkClick r:id="" action="ppaction://media"/>
            <a:extLst>
              <a:ext uri="{FF2B5EF4-FFF2-40B4-BE49-F238E27FC236}">
                <a16:creationId xmlns:a16="http://schemas.microsoft.com/office/drawing/2014/main" id="{3E5B6335-2784-A04F-9629-B2ADDAF06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9337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M4" descr="M4">
            <a:hlinkClick r:id="" action="ppaction://media"/>
            <a:extLst>
              <a:ext uri="{FF2B5EF4-FFF2-40B4-BE49-F238E27FC236}">
                <a16:creationId xmlns:a16="http://schemas.microsoft.com/office/drawing/2014/main" id="{1105DB7B-77C9-094F-9752-E9ED36B32A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0609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0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252A78-0AEC-7847-A02E-D1382EEDB41B}"/>
              </a:ext>
            </a:extLst>
          </p:cNvPr>
          <p:cNvSpPr txBox="1"/>
          <p:nvPr/>
        </p:nvSpPr>
        <p:spPr>
          <a:xfrm>
            <a:off x="6820331" y="119269"/>
            <a:ext cx="2396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Manya’s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E23C-6118-A341-B88B-32F78DFF1782}"/>
              </a:ext>
            </a:extLst>
          </p:cNvPr>
          <p:cNvSpPr txBox="1"/>
          <p:nvPr/>
        </p:nvSpPr>
        <p:spPr>
          <a:xfrm>
            <a:off x="2720772" y="119269"/>
            <a:ext cx="23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>
                <a:solidFill>
                  <a:schemeClr val="bg1"/>
                </a:solidFill>
              </a:rPr>
              <a:t>Adrien’s Phone</a:t>
            </a:r>
          </a:p>
        </p:txBody>
      </p:sp>
      <p:pic>
        <p:nvPicPr>
          <p:cNvPr id="2" name="A6" descr="A6">
            <a:hlinkClick r:id="" action="ppaction://media"/>
            <a:extLst>
              <a:ext uri="{FF2B5EF4-FFF2-40B4-BE49-F238E27FC236}">
                <a16:creationId xmlns:a16="http://schemas.microsoft.com/office/drawing/2014/main" id="{8AA01B3E-CD3B-1E45-B0BA-917C6C645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0609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M6" descr="M6">
            <a:hlinkClick r:id="" action="ppaction://media"/>
            <a:extLst>
              <a:ext uri="{FF2B5EF4-FFF2-40B4-BE49-F238E27FC236}">
                <a16:creationId xmlns:a16="http://schemas.microsoft.com/office/drawing/2014/main" id="{888A3BDD-5943-2F4B-AA75-0767A7AAD1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9337" y="642489"/>
            <a:ext cx="2758411" cy="59701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2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Widescreen</PresentationFormat>
  <Paragraphs>87</Paragraphs>
  <Slides>19</Slides>
  <Notes>15</Notes>
  <HiddenSlides>4</HiddenSlides>
  <MMClips>10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</vt:lpstr>
      <vt:lpstr>Startup Slide Deck by Slidesgo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In-Game Cues</vt:lpstr>
      <vt:lpstr>Business Model</vt:lpstr>
      <vt:lpstr>PowerPoint Presentation</vt:lpstr>
      <vt:lpstr>TIMELINE</vt:lpstr>
      <vt:lpstr>OUR VISION</vt:lpstr>
      <vt:lpstr>100,000,000</vt:lpstr>
      <vt:lpstr>4,900,000,000</vt:lpstr>
      <vt:lpstr>POSITIVE FEEDBACK LOOP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Lion Six</dc:creator>
  <cp:lastModifiedBy>Lion Six</cp:lastModifiedBy>
  <cp:revision>23</cp:revision>
  <dcterms:created xsi:type="dcterms:W3CDTF">2022-03-24T13:34:37Z</dcterms:created>
  <dcterms:modified xsi:type="dcterms:W3CDTF">2022-03-25T08:55:10Z</dcterms:modified>
</cp:coreProperties>
</file>